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812" autoAdjust="0"/>
    <p:restoredTop sz="95380" autoAdjust="0"/>
  </p:normalViewPr>
  <p:slideViewPr>
    <p:cSldViewPr>
      <p:cViewPr varScale="1">
        <p:scale>
          <a:sx n="90" d="100"/>
          <a:sy n="90" d="100"/>
        </p:scale>
        <p:origin x="203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7" d="100"/>
          <a:sy n="87" d="100"/>
        </p:scale>
        <p:origin x="-19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a:t>
            </a:r>
            <a:r>
              <a:rPr lang="en-US" baseline="0" dirty="0"/>
              <a:t> be anywhere from 20-40</a:t>
            </a:r>
            <a:r>
              <a:rPr lang="en-US" dirty="0"/>
              <a:t> minutes.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a:t>“Presentable” is context dependent.  Don’t over or under dress.</a:t>
            </a:r>
          </a:p>
          <a:p>
            <a:r>
              <a:rPr lang="en-US"/>
              <a:t>Standing isn’t the only way, the British academic frequently sits.  Socractes lead his students around.  Americans stand, so should you in most cases.</a:t>
            </a:r>
          </a:p>
          <a:p>
            <a:r>
              <a:rPr lang="en-US"/>
              <a:t>Making contact requires eye-contact (no reading) and using gestures to “bring them in”.  Memorization sounds forced, but do learn to work extemporaneously from an outline.</a:t>
            </a:r>
          </a:p>
          <a:p>
            <a:r>
              <a:rPr lang="en-US"/>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r>
              <a:rPr lang="en-US"/>
              <a:t>Keep their attention through whatever appropriate means possible (e.g., stories, pictures, nonsense)</a:t>
            </a:r>
          </a:p>
          <a:p>
            <a:r>
              <a:rPr lang="en-US"/>
              <a:t>Other general ideas:</a:t>
            </a:r>
          </a:p>
          <a:p>
            <a:r>
              <a:rPr lang="en-US"/>
              <a:t>	Nervousness – it’s inevitable.  When I’m nervous and I know what I’m talking about, I’m dynamite!</a:t>
            </a:r>
          </a:p>
          <a:p>
            <a:r>
              <a:rPr lang="en-US"/>
              <a:t>	Review each slide, then discuss it</a:t>
            </a:r>
          </a:p>
          <a:p>
            <a:r>
              <a:rPr lang="en-US"/>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dirty="0"/>
              <a:t>I often treat my</a:t>
            </a:r>
            <a:r>
              <a:rPr lang="en-US" baseline="0" dirty="0"/>
              <a:t> talks as annotated demos. E.g., My Welcome-to-Calvin talk based entirely on cs.calvin.edu webpages. You could consider this for your final presentation.</a:t>
            </a:r>
          </a:p>
          <a:p>
            <a:r>
              <a:rPr lang="en-US" baseline="0" dirty="0"/>
              <a:t>Include a “demo” slide with key goals listed, and perhaps some hidden screen dump pages in case the demo doesn’t work.</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Time your practice sessions closely.</a:t>
            </a:r>
          </a:p>
          <a:p>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r>
              <a:rPr lang="en-US" dirty="0"/>
              <a:t>Tell them the story of Nico </a:t>
            </a:r>
            <a:r>
              <a:rPr lang="en-US" dirty="0" err="1"/>
              <a:t>Cavalotto’s</a:t>
            </a:r>
            <a:r>
              <a:rPr lang="en-US" dirty="0"/>
              <a:t> demo at IRST for the GIST project.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is not exactly like a presentation, but there are strong similarities. </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a:t>
            </a:r>
            <a:r>
              <a:rPr lang="en-US" dirty="0" err="1"/>
              <a:t>Powerpoint</a:t>
            </a:r>
            <a:r>
              <a:rPr lang="en-US" dirty="0"/>
              <a: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the time.</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a:t>
            </a:r>
          </a:p>
          <a:p>
            <a:pPr lvl="0">
              <a:buFontTx/>
              <a:buChar char="•"/>
            </a:pPr>
            <a:r>
              <a:rPr lang="en-US" dirty="0"/>
              <a:t> Venue</a:t>
            </a:r>
          </a:p>
          <a:p>
            <a:pPr lvl="1">
              <a:buFontTx/>
              <a:buNone/>
            </a:pPr>
            <a:r>
              <a:rPr lang="en-US" dirty="0"/>
              <a:t>What equipment is there?  How large is the space/audience?</a:t>
            </a:r>
          </a:p>
          <a:p>
            <a:pPr lvl="0">
              <a:buFontTx/>
              <a:buChar char="•"/>
            </a:pPr>
            <a:r>
              <a:rPr lang="en-US" dirty="0"/>
              <a:t> Time</a:t>
            </a:r>
          </a:p>
          <a:p>
            <a:pPr lvl="1">
              <a:buFontTx/>
              <a:buNone/>
            </a:pPr>
            <a:r>
              <a:rPr lang="en-US" dirty="0"/>
              <a:t>How much time do you have?  Should there be time for questions?</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Title slide</a:t>
            </a:r>
          </a:p>
          <a:p>
            <a:pPr marL="0" lvl="0" indent="0">
              <a:buFont typeface="Arial" panose="020B0604020202020204" pitchFamily="34" charset="0"/>
              <a:buNone/>
            </a:pPr>
            <a:r>
              <a:rPr lang="en-US" dirty="0"/>
              <a:t>	Include title of talk, your name(s) and affiliation(s)</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171450" lvl="0" indent="-171450">
              <a:spcAft>
                <a:spcPct val="35000"/>
              </a:spcAft>
              <a:buFont typeface="Arial" panose="020B0604020202020204" pitchFamily="34" charset="0"/>
              <a:buChar char="•"/>
            </a:pPr>
            <a:r>
              <a:rPr lang="en-US" dirty="0"/>
              <a:t>Explicit structuring</a:t>
            </a:r>
          </a:p>
          <a:p>
            <a:pPr lvl="0">
              <a:spcAft>
                <a:spcPct val="35000"/>
              </a:spcAft>
            </a:pPr>
            <a:r>
              <a:rPr lang="en-US" dirty="0"/>
              <a:t>	Start with your thesis and follow an explicit (visible) outline.</a:t>
            </a:r>
          </a:p>
          <a:p>
            <a:pPr marL="171450" lvl="0" indent="-171450">
              <a:spcAft>
                <a:spcPct val="35000"/>
              </a:spcAft>
              <a:buFont typeface="Arial" panose="020B0604020202020204" pitchFamily="34" charset="0"/>
              <a:buChar char="•"/>
            </a:pPr>
            <a:r>
              <a:rPr lang="en-US" dirty="0"/>
              <a:t>A motivating example very early helps too.</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a:spcAft>
                <a:spcPct val="50000"/>
              </a:spcAft>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r>
              <a:rPr lang="en-US" dirty="0"/>
              <a:t>Technology can get in the way, so watch what you do.  The “experts” are down on </a:t>
            </a:r>
            <a:r>
              <a:rPr lang="en-US" dirty="0" err="1"/>
              <a:t>powerpoint</a:t>
            </a:r>
            <a:r>
              <a:rPr lang="en-US" dirty="0"/>
              <a:t> </a:t>
            </a:r>
            <a:r>
              <a:rPr lang="en-US" dirty="0" err="1"/>
              <a:t>etc</a:t>
            </a:r>
            <a:r>
              <a:rPr lang="en-US" dirty="0"/>
              <a:t>, because it can really screw things up.  In CS, it’s almost required for displaying interfaces,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that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239000" y="6629400"/>
            <a:ext cx="19050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a:latin typeface="Curlz MT" pitchFamily="82" charset="0"/>
              </a:rPr>
              <a:t>No one can see the brilliance of your points if your font is poorly chosen.</a:t>
            </a:r>
          </a:p>
          <a:p>
            <a:pPr eaLnBrk="1" hangingPunct="1">
              <a:lnSpc>
                <a:spcPct val="80000"/>
              </a:lnSpc>
            </a:pPr>
            <a:endParaRPr lang="en-US" sz="2800">
              <a:latin typeface="Curlz MT" pitchFamily="82" charset="0"/>
            </a:endParaRPr>
          </a:p>
          <a:p>
            <a:pPr eaLnBrk="1" hangingPunct="1">
              <a:lnSpc>
                <a:spcPct val="80000"/>
              </a:lnSpc>
            </a:pPr>
            <a:r>
              <a:rPr lang="en-US" sz="2800">
                <a:solidFill>
                  <a:srgbClr val="FFFF66"/>
                </a:solidFill>
              </a:rPr>
              <a:t>The wrong color</a:t>
            </a:r>
          </a:p>
          <a:p>
            <a:pPr eaLnBrk="1" hangingPunct="1">
              <a:lnSpc>
                <a:spcPct val="80000"/>
              </a:lnSpc>
            </a:pPr>
            <a:endParaRPr lang="en-US" sz="2800">
              <a:solidFill>
                <a:srgbClr val="FFFF66"/>
              </a:solidFill>
            </a:endParaRPr>
          </a:p>
          <a:p>
            <a:pPr eaLnBrk="1" hangingPunct="1">
              <a:lnSpc>
                <a:spcPct val="80000"/>
              </a:lnSpc>
            </a:pPr>
            <a:r>
              <a:rPr lang="en-US" sz="1200"/>
              <a:t>Or too small</a:t>
            </a:r>
          </a:p>
          <a:p>
            <a:pPr eaLnBrk="1" hangingPunct="1">
              <a:lnSpc>
                <a:spcPct val="80000"/>
              </a:lnSpc>
            </a:pPr>
            <a:endParaRPr lang="en-US" sz="1200"/>
          </a:p>
          <a:p>
            <a:pPr eaLnBrk="1" hangingPunct="1">
              <a:lnSpc>
                <a:spcPct val="80000"/>
              </a:lnSpc>
            </a:pPr>
            <a:r>
              <a:rPr lang="en-US" sz="3600">
                <a:solidFill>
                  <a:srgbClr val="FF0000"/>
                </a:solidFill>
              </a:rPr>
              <a:t>Red next to green is a common problem for the colorblind.</a:t>
            </a:r>
          </a:p>
          <a:p>
            <a:pPr eaLnBrk="1" hangingPunct="1">
              <a:lnSpc>
                <a:spcPct val="80000"/>
              </a:lnSpc>
            </a:pPr>
            <a:endParaRPr lang="en-US" sz="2400">
              <a:solidFill>
                <a:srgbClr val="FF0000"/>
              </a:solidFill>
            </a:endParaRPr>
          </a:p>
          <a:p>
            <a:pPr eaLnBrk="1" hangingPunct="1">
              <a:lnSpc>
                <a:spcPct val="80000"/>
              </a:lnSpc>
            </a:pPr>
            <a:r>
              <a:rPr lang="en-US" sz="3600">
                <a:solidFill>
                  <a:srgbClr val="0000FF"/>
                </a:solidFill>
              </a:rPr>
              <a:t>People can’t read blue very well</a:t>
            </a:r>
          </a:p>
          <a:p>
            <a:pPr eaLnBrk="1" hangingPunct="1">
              <a:lnSpc>
                <a:spcPct val="80000"/>
              </a:lnSpc>
            </a:pPr>
            <a:endParaRPr lang="en-US" sz="36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eaLnBrk="1" hangingPunct="1">
              <a:lnSpc>
                <a:spcPct val="90000"/>
              </a:lnSpc>
            </a:pPr>
            <a:r>
              <a:rPr lang="en-US"/>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a:t>Unrelated nonsense will detract from your fundamental purpose!</a:t>
            </a:r>
          </a:p>
          <a:p>
            <a:pPr eaLnBrk="1" hangingPunct="1"/>
            <a:r>
              <a:rPr lang="en-US"/>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a:latin typeface="Times New Roman" pitchFamily="18" charset="0"/>
              </a:rPr>
              <a:t>effects by Christian Vander 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talks often have demos.</a:t>
            </a:r>
          </a:p>
          <a:p>
            <a:pPr eaLnBrk="1" hangingPunct="1">
              <a:lnSpc>
                <a:spcPct val="90000"/>
              </a:lnSpc>
            </a:pPr>
            <a:r>
              <a:rPr lang="en-US" dirty="0"/>
              <a:t>Engineer the demo as part of the talk.</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a:t>Presentation Design</a:t>
            </a:r>
          </a:p>
        </p:txBody>
      </p:sp>
      <p:sp>
        <p:nvSpPr>
          <p:cNvPr id="7172" name="Rectangle 3"/>
          <p:cNvSpPr>
            <a:spLocks noGrp="1" noChangeArrowheads="1"/>
          </p:cNvSpPr>
          <p:nvPr>
            <p:ph type="body" idx="1"/>
          </p:nvPr>
        </p:nvSpPr>
        <p:spPr>
          <a:xfrm>
            <a:off x="457200" y="1600200"/>
            <a:ext cx="7772400" cy="4419600"/>
          </a:xfrm>
        </p:spPr>
        <p:txBody>
          <a:bodyPr/>
          <a:lstStyle/>
          <a:p>
            <a:pPr eaLnBrk="1" hangingPunct="1">
              <a:lnSpc>
                <a:spcPct val="90000"/>
              </a:lnSpc>
              <a:spcAft>
                <a:spcPct val="35000"/>
              </a:spcAft>
            </a:pPr>
            <a:r>
              <a:rPr lang="en-US" dirty="0"/>
              <a:t>Use prepared slides.</a:t>
            </a:r>
          </a:p>
          <a:p>
            <a:pPr lvl="1" eaLnBrk="1" hangingPunct="1">
              <a:lnSpc>
                <a:spcPct val="90000"/>
              </a:lnSpc>
              <a:spcAft>
                <a:spcPct val="35000"/>
              </a:spcAft>
            </a:pPr>
            <a:r>
              <a:rPr lang="en-US" dirty="0"/>
              <a:t>Include a title slide and a conclusion slide.</a:t>
            </a:r>
          </a:p>
          <a:p>
            <a:pPr lvl="1" eaLnBrk="1" hangingPunct="1">
              <a:lnSpc>
                <a:spcPct val="90000"/>
              </a:lnSpc>
              <a:spcAft>
                <a:spcPct val="35000"/>
              </a:spcAft>
            </a:pPr>
            <a:r>
              <a:rPr lang="en-US" dirty="0"/>
              <a:t>Use explicit structuring.</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Focus on diagrams and images.</a:t>
            </a:r>
            <a:endParaRPr lang="en-US" dirty="0">
              <a:hlinkClick r:id="" action="ppaction://noaction"/>
            </a:endParaRPr>
          </a:p>
          <a:p>
            <a:pPr lvl="1" eaLnBrk="1" hangingPunct="1"/>
            <a:r>
              <a:rPr lang="en-US" dirty="0"/>
              <a:t>Have a back-up plan in case the technology doesn’t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847</TotalTime>
  <Words>1743</Words>
  <Application>Microsoft Office PowerPoint</Application>
  <PresentationFormat>On-screen Show (4:3)</PresentationFormat>
  <Paragraphs>241</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 Unicode MS</vt:lpstr>
      <vt:lpstr>Arial</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198</cp:revision>
  <dcterms:created xsi:type="dcterms:W3CDTF">1996-09-30T18:28:10Z</dcterms:created>
  <dcterms:modified xsi:type="dcterms:W3CDTF">2020-11-02T18:45:21Z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